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147473317" r:id="rId2"/>
    <p:sldId id="309" r:id="rId3"/>
    <p:sldId id="280" r:id="rId4"/>
    <p:sldId id="279" r:id="rId5"/>
    <p:sldId id="289" r:id="rId6"/>
    <p:sldId id="292" r:id="rId7"/>
    <p:sldId id="302" r:id="rId8"/>
    <p:sldId id="299" r:id="rId9"/>
    <p:sldId id="29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6512"/>
  </p:normalViewPr>
  <p:slideViewPr>
    <p:cSldViewPr snapToGrid="0">
      <p:cViewPr varScale="1">
        <p:scale>
          <a:sx n="96" d="100"/>
          <a:sy n="96" d="100"/>
        </p:scale>
        <p:origin x="19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3D667-E487-6F4B-8144-A7EF3CE3C122}" type="datetimeFigureOut">
              <a:rPr lang="en-US" smtClean="0"/>
              <a:t>8/2/23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AF28F4-C3BA-0940-9934-B70786D51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07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BD2C90-BBA0-46EC-8B01-B5FB30F66FDA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Folienbildplatzhalter 2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" name="Notizen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Hi everyone, today Sarah and I are going ...</a:t>
            </a:r>
          </a:p>
        </p:txBody>
      </p:sp>
    </p:spTree>
    <p:extLst>
      <p:ext uri="{BB962C8B-B14F-4D97-AF65-F5344CB8AC3E}">
        <p14:creationId xmlns:p14="http://schemas.microsoft.com/office/powerpoint/2010/main" val="2861344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8104F-AB6B-BAD6-6309-93189B847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E960A5-076A-2704-FC7C-9C3DEBA04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2D973-D1D3-5F2C-8702-0759C7A12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B93A0-8C95-90C2-FE3B-DCBCCFF52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71C72-BB7F-E017-5799-B75DC36F4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5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E5ED6-C071-D513-0828-B1A55E7C2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6BA7D-79A7-AA14-3AB3-52828E510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3AADD-B8DE-BE19-9928-25DCC7D5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38386-36FB-F19E-809F-3CE81CE0F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D236E-9849-256F-455D-7EA4842D9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21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ECDA3F-FE17-EACC-4E11-FB6AD05AEE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240381-D711-B06F-A61D-84D32631B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E03A0-B30A-BFB4-C2DB-F61EC463C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7B74F-0955-532F-0093-3536EE87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AEBFB-F24E-CC24-EE88-03F3FAA83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33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3 (3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709458" y="1732422"/>
            <a:ext cx="3621023" cy="592952"/>
          </a:xfrm>
        </p:spPr>
        <p:txBody>
          <a:bodyPr anchor="b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bg1"/>
                </a:solidFill>
              </a:defRPr>
            </a:lvl2pPr>
            <a:lvl3pPr marL="0" indent="0" algn="l">
              <a:buNone/>
              <a:defRPr sz="2000">
                <a:solidFill>
                  <a:schemeClr val="bg1"/>
                </a:solidFill>
              </a:defRPr>
            </a:lvl3pPr>
            <a:lvl4pPr marL="0" indent="0" algn="l">
              <a:buNone/>
              <a:defRPr sz="2000">
                <a:solidFill>
                  <a:schemeClr val="bg1"/>
                </a:solidFill>
              </a:defRPr>
            </a:lvl4pPr>
            <a:lvl5pPr marL="0" indent="0" algn="l">
              <a:buNone/>
              <a:defRPr sz="2000">
                <a:solidFill>
                  <a:schemeClr val="bg1"/>
                </a:solidFill>
              </a:defRPr>
            </a:lvl5pPr>
            <a:lvl6pPr marL="0" indent="0" algn="l">
              <a:buNone/>
              <a:defRPr sz="2000">
                <a:solidFill>
                  <a:schemeClr val="bg1"/>
                </a:solidFill>
              </a:defRPr>
            </a:lvl6pPr>
            <a:lvl7pPr marL="0" indent="0" algn="l">
              <a:buNone/>
              <a:defRPr sz="2000">
                <a:solidFill>
                  <a:schemeClr val="bg1"/>
                </a:solidFill>
              </a:defRPr>
            </a:lvl7pPr>
            <a:lvl8pPr marL="0" indent="0" algn="l">
              <a:buNone/>
              <a:defRPr sz="2000">
                <a:solidFill>
                  <a:schemeClr val="bg1"/>
                </a:solidFill>
              </a:defRPr>
            </a:lvl8pPr>
            <a:lvl9pPr marL="0" indent="0" algn="l">
              <a:buNone/>
              <a:defRPr sz="2000">
                <a:solidFill>
                  <a:schemeClr val="bg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46F970B-FFC8-D64C-8A10-1CEF766073F3}" type="datetime1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/>
              <a:t>/// Genome Editing Workshop /// February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EEAD9179-7A6B-4268-BEB2-F3B8EB06115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709653" y="2424948"/>
            <a:ext cx="3620828" cy="1440000"/>
          </a:xfrm>
        </p:spPr>
        <p:txBody>
          <a:bodyPr anchor="t"/>
          <a:lstStyle>
            <a:lvl1pPr>
              <a:defRPr sz="3200" i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7DB5C-15A7-4763-A498-7608598D843B}"/>
              </a:ext>
            </a:extLst>
          </p:cNvPr>
          <p:cNvSpPr txBox="1"/>
          <p:nvPr/>
        </p:nvSpPr>
        <p:spPr bwMode="black">
          <a:xfrm>
            <a:off x="1378862" y="4041068"/>
            <a:ext cx="480895" cy="17972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56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1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</a:rPr>
              <a:t>///////////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 bwMode="black">
          <a:xfrm>
            <a:off x="1414582" y="4262151"/>
            <a:ext cx="2915899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701767" y="704850"/>
            <a:ext cx="72009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0F45FFE-96B1-40C5-A292-0CA94D34D065}"/>
              </a:ext>
            </a:extLst>
          </p:cNvPr>
          <p:cNvSpPr/>
          <p:nvPr userDrawn="1"/>
        </p:nvSpPr>
        <p:spPr bwMode="gray">
          <a:xfrm>
            <a:off x="4075990" y="0"/>
            <a:ext cx="8116010" cy="6858000"/>
          </a:xfrm>
          <a:custGeom>
            <a:avLst/>
            <a:gdLst>
              <a:gd name="connsiteX0" fmla="*/ 1341581 w 8114954"/>
              <a:gd name="connsiteY0" fmla="*/ 0 h 6858000"/>
              <a:gd name="connsiteX1" fmla="*/ 8112574 w 8114954"/>
              <a:gd name="connsiteY1" fmla="*/ 0 h 6858000"/>
              <a:gd name="connsiteX2" fmla="*/ 8114954 w 8114954"/>
              <a:gd name="connsiteY2" fmla="*/ 6003673 h 6858000"/>
              <a:gd name="connsiteX3" fmla="*/ 3275458 w 8114954"/>
              <a:gd name="connsiteY3" fmla="*/ 6858000 h 6858000"/>
              <a:gd name="connsiteX4" fmla="*/ 0 w 811495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14954" h="6858000">
                <a:moveTo>
                  <a:pt x="1341581" y="0"/>
                </a:moveTo>
                <a:lnTo>
                  <a:pt x="8112574" y="0"/>
                </a:lnTo>
                <a:cubicBezTo>
                  <a:pt x="8112574" y="1913118"/>
                  <a:pt x="8114954" y="4090555"/>
                  <a:pt x="8114954" y="6003673"/>
                </a:cubicBezTo>
                <a:lnTo>
                  <a:pt x="327545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81B2855E-6374-4E16-B969-06FB4FD6A6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4113407" y="0"/>
            <a:ext cx="3985226" cy="6858000"/>
          </a:xfrm>
          <a:custGeom>
            <a:avLst/>
            <a:gdLst>
              <a:gd name="connsiteX0" fmla="*/ 2693218 w 3984707"/>
              <a:gd name="connsiteY0" fmla="*/ 6856945 h 6858000"/>
              <a:gd name="connsiteX1" fmla="*/ 2698647 w 3984707"/>
              <a:gd name="connsiteY1" fmla="*/ 6858000 h 6858000"/>
              <a:gd name="connsiteX2" fmla="*/ 2693014 w 3984707"/>
              <a:gd name="connsiteY2" fmla="*/ 6858000 h 6858000"/>
              <a:gd name="connsiteX3" fmla="*/ 1331361 w 3984707"/>
              <a:gd name="connsiteY3" fmla="*/ 0 h 6858000"/>
              <a:gd name="connsiteX4" fmla="*/ 3984707 w 3984707"/>
              <a:gd name="connsiteY4" fmla="*/ 0 h 6858000"/>
              <a:gd name="connsiteX5" fmla="*/ 2660015 w 3984707"/>
              <a:gd name="connsiteY5" fmla="*/ 6858000 h 6858000"/>
              <a:gd name="connsiteX6" fmla="*/ 0 w 398470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84707" h="6858000">
                <a:moveTo>
                  <a:pt x="2693218" y="6856945"/>
                </a:moveTo>
                <a:lnTo>
                  <a:pt x="2698647" y="6858000"/>
                </a:lnTo>
                <a:lnTo>
                  <a:pt x="2693014" y="6858000"/>
                </a:lnTo>
                <a:close/>
                <a:moveTo>
                  <a:pt x="1331361" y="0"/>
                </a:moveTo>
                <a:lnTo>
                  <a:pt x="3984707" y="0"/>
                </a:lnTo>
                <a:lnTo>
                  <a:pt x="266001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5279B28-8E9A-48EF-BBFA-EB5F09F244E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gray">
          <a:xfrm>
            <a:off x="6806770" y="0"/>
            <a:ext cx="3995858" cy="6858000"/>
          </a:xfrm>
          <a:custGeom>
            <a:avLst/>
            <a:gdLst>
              <a:gd name="connsiteX0" fmla="*/ 1324692 w 3995338"/>
              <a:gd name="connsiteY0" fmla="*/ 0 h 6858000"/>
              <a:gd name="connsiteX1" fmla="*/ 3995338 w 3995338"/>
              <a:gd name="connsiteY1" fmla="*/ 0 h 6858000"/>
              <a:gd name="connsiteX2" fmla="*/ 2745906 w 3995338"/>
              <a:gd name="connsiteY2" fmla="*/ 6468865 h 6858000"/>
              <a:gd name="connsiteX3" fmla="*/ 2748727 w 3995338"/>
              <a:gd name="connsiteY3" fmla="*/ 6469398 h 6858000"/>
              <a:gd name="connsiteX4" fmla="*/ 547416 w 3995338"/>
              <a:gd name="connsiteY4" fmla="*/ 6858000 h 6858000"/>
              <a:gd name="connsiteX5" fmla="*/ 0 w 39953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95338" h="6858000">
                <a:moveTo>
                  <a:pt x="1324692" y="0"/>
                </a:moveTo>
                <a:lnTo>
                  <a:pt x="3995338" y="0"/>
                </a:lnTo>
                <a:lnTo>
                  <a:pt x="2745906" y="6468865"/>
                </a:lnTo>
                <a:lnTo>
                  <a:pt x="2748727" y="6469398"/>
                </a:lnTo>
                <a:lnTo>
                  <a:pt x="54741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20" name="Picture Placeholder 56">
            <a:extLst>
              <a:ext uri="{FF2B5EF4-FFF2-40B4-BE49-F238E27FC236}">
                <a16:creationId xmlns:a16="http://schemas.microsoft.com/office/drawing/2014/main" id="{3DF0ABB8-43C5-486B-97C5-606C5882130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9586888" y="0"/>
            <a:ext cx="2607493" cy="6463920"/>
          </a:xfrm>
          <a:custGeom>
            <a:avLst/>
            <a:gdLst>
              <a:gd name="connsiteX0" fmla="*/ 1248571 w 2607154"/>
              <a:gd name="connsiteY0" fmla="*/ 0 h 6463920"/>
              <a:gd name="connsiteX1" fmla="*/ 2604774 w 2607154"/>
              <a:gd name="connsiteY1" fmla="*/ 0 h 6463920"/>
              <a:gd name="connsiteX2" fmla="*/ 2607154 w 2607154"/>
              <a:gd name="connsiteY2" fmla="*/ 6003673 h 6463920"/>
              <a:gd name="connsiteX3" fmla="*/ 0 w 2607154"/>
              <a:gd name="connsiteY3" fmla="*/ 6463920 h 6463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7154" h="6463920">
                <a:moveTo>
                  <a:pt x="1248571" y="0"/>
                </a:moveTo>
                <a:lnTo>
                  <a:pt x="2604774" y="0"/>
                </a:lnTo>
                <a:cubicBezTo>
                  <a:pt x="2604774" y="1913118"/>
                  <a:pt x="2607154" y="4090555"/>
                  <a:pt x="2607154" y="6003673"/>
                </a:cubicBezTo>
                <a:lnTo>
                  <a:pt x="0" y="6463920"/>
                </a:lnTo>
                <a:close/>
              </a:path>
            </a:pathLst>
          </a:custGeom>
        </p:spPr>
        <p:txBody>
          <a:bodyPr wrap="square" tIns="936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</a:t>
            </a:r>
            <a:br>
              <a:rPr lang="en-US"/>
            </a:br>
            <a:r>
              <a:rPr lang="en-US"/>
              <a:t>add picture</a:t>
            </a:r>
            <a:endParaRPr lang="de-DE"/>
          </a:p>
        </p:txBody>
      </p:sp>
      <p:sp>
        <p:nvSpPr>
          <p:cNvPr id="14" name="MIO_VALID_LAYOUT" hidden="1">
            <a:extLst>
              <a:ext uri="{FF2B5EF4-FFF2-40B4-BE49-F238E27FC236}">
                <a16:creationId xmlns:a16="http://schemas.microsoft.com/office/drawing/2014/main" id="{0465EA00-3EFA-4E02-9E94-4A0C46405631}"/>
              </a:ext>
            </a:extLst>
          </p:cNvPr>
          <p:cNvSpPr/>
          <p:nvPr userDrawn="1"/>
        </p:nvSpPr>
        <p:spPr bwMode="gray">
          <a:xfrm>
            <a:off x="69583" y="1"/>
            <a:ext cx="198809" cy="1320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Logoschutz" hidden="1">
            <a:extLst>
              <a:ext uri="{FF2B5EF4-FFF2-40B4-BE49-F238E27FC236}">
                <a16:creationId xmlns:a16="http://schemas.microsoft.com/office/drawing/2014/main" id="{0E4D9B70-294B-4EEF-9E60-A1B22BE16F42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gray">
          <a:xfrm>
            <a:off x="521900" y="524850"/>
            <a:ext cx="1080141" cy="1080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180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45448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A4D1F-4761-5631-0280-B067BEA6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1235C-35EC-5BDD-E8ED-D98C3CBF6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225B7-8A0C-E846-771F-906B186A4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15282-E2C3-719A-1B27-C4A85D9E1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CD4F6-8D62-C577-9E9E-3798B78CD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486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E09F-8D1B-847E-A4BF-E3A373060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4EBFF-11BA-86CB-1DEF-4BACA63F2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A78F4-3E9B-7AD9-F888-623998914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15D65-9DA3-B0B1-D950-A1E497132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44D20-EEBF-3ABA-E496-60090D92B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826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F0CAE-46CD-46EF-7E22-1341E0B6C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09CB1-A850-574F-D83B-C83FD88D09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536B5-C2AE-203D-2634-34B4D85BDE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583D7-5B49-2867-9193-1C6AF2427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896C9-31A3-E3DC-A5F3-A097191B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A9D17-1E9B-FDC4-EC7D-2E62853CD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12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0DBA5-6ADC-5E91-2D1B-4E8F2F32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A9D12-D1BC-E63A-2C22-15B2147C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2AB5EF-72E6-05E4-51A4-4972A3D50C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C816C-9EDF-CA53-7FC2-432301EB16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0ADFD2-37F6-A6A6-434E-078DE88EE1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5BEBCE-F28B-224B-37F7-617AB0051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A8EE38-91EF-09EB-A311-E57D22CC4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9080A-829B-0724-0F86-EAD6F00FB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56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8849C-1652-98E3-B1CF-7847157E4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D62EE2-1587-96EE-88A3-E426A2092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97C2C8-24A0-A843-EAB9-BF107F204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B86E91-834A-AEA5-FA5D-E4C4C71FE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838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C506C5-7242-DC7E-0B25-8B0F13AF4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11865B-ACC6-BB7B-9242-123040919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A9CBAF-D21A-C66C-BA3E-A7244740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846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469FB-FD1B-F641-E679-76B41A42A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3D75F-6BB0-071A-3337-1FD5DB68F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7D59C-AFDC-FFC1-C8AA-5130A6E02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54C6C-3C1D-009A-A36F-03522D079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AFF4C-EC5D-BEEF-AF6B-39EB11A3F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1803E-3DC4-F128-D0E6-255F3E95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50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152F-4FBD-1F7A-A1A0-40E5EF4A4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7469E-A95C-357F-AE33-945133B73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53E129-1725-4160-C7FC-639CCEBFA3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9A9274-9914-EFA5-3937-15B576484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578D6-244C-6415-DFF9-05F0BE962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16197-C666-1BBD-4BD9-73488D7E0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6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8E2F0B-4855-EE3F-EFDE-67139EC54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E6228-93D8-E11C-D7E8-B4010E5D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144C8-8911-4F13-A24B-60149902B7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A3C2C-8B4A-7192-350E-2E5B96A7FD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8774C-44CC-9970-671B-533401355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77F0BC-570E-30AD-48A5-FE3E43EA8EA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0758488" y="6459220"/>
            <a:ext cx="1433512" cy="3352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2200">
                <a:solidFill>
                  <a:srgbClr val="FF89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RESTRICTED</a:t>
            </a:r>
          </a:p>
        </p:txBody>
      </p:sp>
    </p:spTree>
    <p:extLst>
      <p:ext uri="{BB962C8B-B14F-4D97-AF65-F5344CB8AC3E}">
        <p14:creationId xmlns:p14="http://schemas.microsoft.com/office/powerpoint/2010/main" val="2777121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/// Genome Editing Workshop /// February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D9179-7A6B-4268-BEB2-F3B8EB06115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>
          <a:xfrm>
            <a:off x="710438" y="1737813"/>
            <a:ext cx="3620828" cy="1440000"/>
          </a:xfrm>
        </p:spPr>
        <p:txBody>
          <a:bodyPr>
            <a:normAutofit fontScale="90000"/>
          </a:bodyPr>
          <a:lstStyle/>
          <a:p>
            <a:r>
              <a:rPr lang="en-US" dirty="0"/>
              <a:t>Single cell sequence data to facilitate Maize kernel row number gene discovery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10160" y="4548267"/>
            <a:ext cx="2915519" cy="1080000"/>
          </a:xfrm>
        </p:spPr>
        <p:txBody>
          <a:bodyPr>
            <a:normAutofit/>
          </a:bodyPr>
          <a:lstStyle/>
          <a:p>
            <a:r>
              <a:rPr lang="en-US" dirty="0"/>
              <a:t>Lin Du</a:t>
            </a:r>
          </a:p>
        </p:txBody>
      </p:sp>
      <p:pic>
        <p:nvPicPr>
          <p:cNvPr id="25" name="Picture Placeholder 24" descr="A picture containing coelenterate, decorated&#10;&#10;Description automatically generated">
            <a:extLst>
              <a:ext uri="{FF2B5EF4-FFF2-40B4-BE49-F238E27FC236}">
                <a16:creationId xmlns:a16="http://schemas.microsoft.com/office/drawing/2014/main" id="{18FEA373-7034-9B94-E8EB-F48A169A662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28203" r="28203"/>
          <a:stretch>
            <a:fillRect/>
          </a:stretch>
        </p:blipFill>
        <p:spPr/>
      </p:pic>
      <p:pic>
        <p:nvPicPr>
          <p:cNvPr id="14" name="Picture Placeholder 13" descr="Diagram&#10;&#10;Description automatically generated">
            <a:extLst>
              <a:ext uri="{FF2B5EF4-FFF2-40B4-BE49-F238E27FC236}">
                <a16:creationId xmlns:a16="http://schemas.microsoft.com/office/drawing/2014/main" id="{DD633776-5063-D137-FA59-801DD0FABFA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/>
          <a:srcRect l="30579" r="30579"/>
          <a:stretch>
            <a:fillRect/>
          </a:stretch>
        </p:blipFill>
        <p:spPr/>
      </p:pic>
      <p:pic>
        <p:nvPicPr>
          <p:cNvPr id="21" name="Picture Placeholder 20" descr="A close up of a dandelion flower&#10;&#10;Description automatically generated with medium confidence">
            <a:extLst>
              <a:ext uri="{FF2B5EF4-FFF2-40B4-BE49-F238E27FC236}">
                <a16:creationId xmlns:a16="http://schemas.microsoft.com/office/drawing/2014/main" id="{8AB7B47B-0E92-DB52-7A4A-7DB7490808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5"/>
          <a:srcRect l="22467" r="22467"/>
          <a:stretch>
            <a:fillRect/>
          </a:stretch>
        </p:blipFill>
        <p:spPr/>
      </p:pic>
      <p:cxnSp>
        <p:nvCxnSpPr>
          <p:cNvPr id="7" name="Straight Connector 6"/>
          <p:cNvCxnSpPr/>
          <p:nvPr/>
        </p:nvCxnSpPr>
        <p:spPr bwMode="gray">
          <a:xfrm flipH="1">
            <a:off x="6788617" y="-724"/>
            <a:ext cx="1330409" cy="6858724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gray">
          <a:xfrm flipH="1">
            <a:off x="4087026" y="-724"/>
            <a:ext cx="1330409" cy="6858724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 bwMode="gray">
          <a:xfrm flipH="1">
            <a:off x="9567516" y="-724"/>
            <a:ext cx="1253994" cy="646477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91FB929-DD67-7499-3D8B-0CE69FCD6D2F}"/>
              </a:ext>
            </a:extLst>
          </p:cNvPr>
          <p:cNvSpPr txBox="1"/>
          <p:nvPr/>
        </p:nvSpPr>
        <p:spPr>
          <a:xfrm>
            <a:off x="179362" y="5342587"/>
            <a:ext cx="39771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Thanks to Keith Decker, </a:t>
            </a:r>
            <a:r>
              <a:rPr lang="en-US" sz="2000" dirty="0" err="1">
                <a:solidFill>
                  <a:schemeClr val="bg1"/>
                </a:solidFill>
              </a:rPr>
              <a:t>Jiani</a:t>
            </a:r>
            <a:r>
              <a:rPr lang="en-US" sz="2000" dirty="0">
                <a:solidFill>
                  <a:schemeClr val="bg1"/>
                </a:solidFill>
              </a:rPr>
              <a:t> Yang, </a:t>
            </a:r>
          </a:p>
          <a:p>
            <a:r>
              <a:rPr lang="en-US" sz="2000" dirty="0">
                <a:solidFill>
                  <a:schemeClr val="bg1"/>
                </a:solidFill>
              </a:rPr>
              <a:t>Benjamin </a:t>
            </a:r>
            <a:r>
              <a:rPr lang="en-US" sz="2000" dirty="0" err="1">
                <a:solidFill>
                  <a:schemeClr val="bg1"/>
                </a:solidFill>
              </a:rPr>
              <a:t>Buer</a:t>
            </a:r>
            <a:r>
              <a:rPr lang="en-US" sz="2000" dirty="0">
                <a:solidFill>
                  <a:schemeClr val="bg1"/>
                </a:solidFill>
              </a:rPr>
              <a:t> and Rebecca </a:t>
            </a:r>
            <a:r>
              <a:rPr lang="en-US" sz="2000" dirty="0" err="1">
                <a:solidFill>
                  <a:schemeClr val="bg1"/>
                </a:solidFill>
              </a:rPr>
              <a:t>Lowdon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55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DF2693-BF31-FDED-B615-EE4384C62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32" y="1221829"/>
            <a:ext cx="5092148" cy="5462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4A4E525-C22D-C17C-1640-4F77FBBBE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884" y="285008"/>
            <a:ext cx="5741203" cy="628798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C23DAC3-D22C-8B8E-D1F2-FC7AD795F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632" y="0"/>
            <a:ext cx="5092148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Single cell ATAC-seq data </a:t>
            </a:r>
            <a:br>
              <a:rPr lang="en-US" sz="3600" dirty="0"/>
            </a:br>
            <a:r>
              <a:rPr lang="en-US" sz="3600" dirty="0"/>
              <a:t>of Ear tissue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043482-73AE-05F0-D0CD-F9FC2730D815}"/>
              </a:ext>
            </a:extLst>
          </p:cNvPr>
          <p:cNvSpPr txBox="1"/>
          <p:nvPr/>
        </p:nvSpPr>
        <p:spPr>
          <a:xfrm>
            <a:off x="8530486" y="5071580"/>
            <a:ext cx="24789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3,967 cells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F7265E-9388-3865-C926-FA3E6870B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6030087"/>
            <a:ext cx="4866516" cy="725206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6AFDDFC-D3F5-4696-51E5-980A682C9BFB}"/>
              </a:ext>
            </a:extLst>
          </p:cNvPr>
          <p:cNvCxnSpPr>
            <a:cxnSpLocks/>
          </p:cNvCxnSpPr>
          <p:nvPr/>
        </p:nvCxnSpPr>
        <p:spPr>
          <a:xfrm flipV="1">
            <a:off x="4085112" y="615068"/>
            <a:ext cx="2016889" cy="3185036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1FC272F-F174-6EAE-0652-0D6892635E2C}"/>
              </a:ext>
            </a:extLst>
          </p:cNvPr>
          <p:cNvCxnSpPr>
            <a:cxnSpLocks/>
          </p:cNvCxnSpPr>
          <p:nvPr/>
        </p:nvCxnSpPr>
        <p:spPr>
          <a:xfrm>
            <a:off x="4079111" y="4697594"/>
            <a:ext cx="2016889" cy="1055188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994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1DE31B-8D90-6D2B-82D8-A929F1436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44" y="1224337"/>
            <a:ext cx="10330543" cy="526433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B7A569F-F696-5705-3DAC-A85796D85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25" y="0"/>
            <a:ext cx="11616621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Single cell ATAC-seq data contains cell specific information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EF076E-1792-8F5F-9949-24AED42B694A}"/>
              </a:ext>
            </a:extLst>
          </p:cNvPr>
          <p:cNvSpPr txBox="1"/>
          <p:nvPr/>
        </p:nvSpPr>
        <p:spPr>
          <a:xfrm>
            <a:off x="7450667" y="140900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FDR &lt;= 0.05 &amp; Log2FC &gt;= 1  2061 genes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E56300-7438-4D3D-356B-2ACDC920C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44" y="6172884"/>
            <a:ext cx="4238147" cy="63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760F0A-24AB-E335-ED03-C2D9E6676783}"/>
              </a:ext>
            </a:extLst>
          </p:cNvPr>
          <p:cNvSpPr txBox="1"/>
          <p:nvPr/>
        </p:nvSpPr>
        <p:spPr>
          <a:xfrm>
            <a:off x="1524574" y="1224337"/>
            <a:ext cx="4940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Based on the ATAC-seq peak height at TSS of genes</a:t>
            </a:r>
          </a:p>
        </p:txBody>
      </p:sp>
    </p:spTree>
    <p:extLst>
      <p:ext uri="{BB962C8B-B14F-4D97-AF65-F5344CB8AC3E}">
        <p14:creationId xmlns:p14="http://schemas.microsoft.com/office/powerpoint/2010/main" val="4020575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AC50AC-57D2-5DFF-6903-BC75E6F4D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63" y="1056904"/>
            <a:ext cx="10279014" cy="58010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239296-0945-BE60-FB16-83D7EDEF5F6F}"/>
              </a:ext>
            </a:extLst>
          </p:cNvPr>
          <p:cNvSpPr txBox="1"/>
          <p:nvPr/>
        </p:nvSpPr>
        <p:spPr>
          <a:xfrm>
            <a:off x="6107345" y="1535811"/>
            <a:ext cx="791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UB2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C76F8-77A6-A253-5BB9-9CD659DEFEFC}"/>
              </a:ext>
            </a:extLst>
          </p:cNvPr>
          <p:cNvSpPr/>
          <p:nvPr/>
        </p:nvSpPr>
        <p:spPr>
          <a:xfrm>
            <a:off x="6626190" y="5327059"/>
            <a:ext cx="272742" cy="4740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358876-2DB6-CA16-3C88-AEC40C24611A}"/>
              </a:ext>
            </a:extLst>
          </p:cNvPr>
          <p:cNvSpPr/>
          <p:nvPr/>
        </p:nvSpPr>
        <p:spPr>
          <a:xfrm>
            <a:off x="9054953" y="4086651"/>
            <a:ext cx="272742" cy="2771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350E2E-D323-FCB4-0E2E-8E513BC7A199}"/>
              </a:ext>
            </a:extLst>
          </p:cNvPr>
          <p:cNvSpPr txBox="1"/>
          <p:nvPr/>
        </p:nvSpPr>
        <p:spPr>
          <a:xfrm>
            <a:off x="321163" y="347670"/>
            <a:ext cx="94314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Single cell ATAC-seq data helps to define cell type specific genes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66A236-C474-0330-CE71-AA5A5C39D6F9}"/>
              </a:ext>
            </a:extLst>
          </p:cNvPr>
          <p:cNvSpPr txBox="1"/>
          <p:nvPr/>
        </p:nvSpPr>
        <p:spPr>
          <a:xfrm>
            <a:off x="7241295" y="5240911"/>
            <a:ext cx="5022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 ATAC-seq detects cell specific expression of UB2, </a:t>
            </a:r>
          </a:p>
          <a:p>
            <a:r>
              <a:rPr lang="en-US" dirty="0"/>
              <a:t>which was not detected by sc RNA-seq</a:t>
            </a:r>
          </a:p>
        </p:txBody>
      </p:sp>
    </p:spTree>
    <p:extLst>
      <p:ext uri="{BB962C8B-B14F-4D97-AF65-F5344CB8AC3E}">
        <p14:creationId xmlns:p14="http://schemas.microsoft.com/office/powerpoint/2010/main" val="3548646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CD801-03C2-8564-6B0E-C6438197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434" y="-68011"/>
            <a:ext cx="10515600" cy="1325563"/>
          </a:xfrm>
        </p:spPr>
        <p:txBody>
          <a:bodyPr/>
          <a:lstStyle/>
          <a:p>
            <a:r>
              <a:rPr lang="en-US" dirty="0"/>
              <a:t>Identify marker peaks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B0CB4E-32D9-CF04-E550-47CA24D35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19" y="1073040"/>
            <a:ext cx="10712115" cy="561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877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3260-CBA2-36D8-0A13-81267AB54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Testing Between clusters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B2A436-F279-8DA6-060D-871CC5EC2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163" y="2109355"/>
            <a:ext cx="4868074" cy="43835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90CD6F-74DC-FC5D-F00D-E739C55EC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1682" y="2139609"/>
            <a:ext cx="4413588" cy="43532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A6F603-2B73-C905-ADAA-42FCF6A0BD7E}"/>
              </a:ext>
            </a:extLst>
          </p:cNvPr>
          <p:cNvSpPr txBox="1"/>
          <p:nvPr/>
        </p:nvSpPr>
        <p:spPr>
          <a:xfrm>
            <a:off x="5143500" y="1527464"/>
            <a:ext cx="1089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C2_vs_C6</a:t>
            </a:r>
          </a:p>
        </p:txBody>
      </p:sp>
    </p:spTree>
    <p:extLst>
      <p:ext uri="{BB962C8B-B14F-4D97-AF65-F5344CB8AC3E}">
        <p14:creationId xmlns:p14="http://schemas.microsoft.com/office/powerpoint/2010/main" val="338993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A404E8-245B-F837-D797-67D32FE4A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083" y="598794"/>
            <a:ext cx="9312029" cy="5889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1F50A5-0C9D-436D-0F28-4B5CB315D32C}"/>
              </a:ext>
            </a:extLst>
          </p:cNvPr>
          <p:cNvSpPr txBox="1"/>
          <p:nvPr/>
        </p:nvSpPr>
        <p:spPr>
          <a:xfrm>
            <a:off x="8369466" y="6488668"/>
            <a:ext cx="2236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Figure made by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ArchR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8696FA-52E7-0BD6-BD4E-242F5FFBDE76}"/>
              </a:ext>
            </a:extLst>
          </p:cNvPr>
          <p:cNvSpPr txBox="1"/>
          <p:nvPr/>
        </p:nvSpPr>
        <p:spPr>
          <a:xfrm>
            <a:off x="486888" y="1102763"/>
            <a:ext cx="12436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QTL1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5F87EF-D419-734F-4470-4869EF317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371" y="557559"/>
            <a:ext cx="1104207" cy="1600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BD5B08-2124-93F6-F5E4-894EBF28AA9A}"/>
              </a:ext>
            </a:extLst>
          </p:cNvPr>
          <p:cNvSpPr txBox="1"/>
          <p:nvPr/>
        </p:nvSpPr>
        <p:spPr>
          <a:xfrm>
            <a:off x="543296" y="2470068"/>
            <a:ext cx="167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ATAC-seq peaks</a:t>
            </a:r>
          </a:p>
          <a:p>
            <a:r>
              <a:rPr lang="en-US" dirty="0"/>
              <a:t>for each cluster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5043C1-78A1-F02D-CE92-A6D180AE5DF6}"/>
              </a:ext>
            </a:extLst>
          </p:cNvPr>
          <p:cNvSpPr txBox="1"/>
          <p:nvPr/>
        </p:nvSpPr>
        <p:spPr>
          <a:xfrm>
            <a:off x="170853" y="148656"/>
            <a:ext cx="1259512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Single cell ATAC-seq Peak shows chromatin open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Helvetica Neue" panose="02000503000000020004" pitchFamily="2" charset="0"/>
              </a:rPr>
              <a:t>region </a:t>
            </a:r>
            <a:r>
              <a:rPr lang="en-US" sz="280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difference among clusters </a:t>
            </a:r>
          </a:p>
        </p:txBody>
      </p:sp>
    </p:spTree>
    <p:extLst>
      <p:ext uri="{BB962C8B-B14F-4D97-AF65-F5344CB8AC3E}">
        <p14:creationId xmlns:p14="http://schemas.microsoft.com/office/powerpoint/2010/main" val="3254862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92A3D6-0843-DD7C-15EF-8C72E0C88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996" y="311150"/>
            <a:ext cx="6565900" cy="6235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D0E8CC-30EE-BAA5-FB91-1940DC8EF691}"/>
              </a:ext>
            </a:extLst>
          </p:cNvPr>
          <p:cNvSpPr/>
          <p:nvPr/>
        </p:nvSpPr>
        <p:spPr>
          <a:xfrm>
            <a:off x="7377006" y="5277053"/>
            <a:ext cx="1940582" cy="50051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236726-F004-4F35-62EF-488D6F8D06DC}"/>
              </a:ext>
            </a:extLst>
          </p:cNvPr>
          <p:cNvSpPr txBox="1"/>
          <p:nvPr/>
        </p:nvSpPr>
        <p:spPr>
          <a:xfrm>
            <a:off x="1056261" y="2890391"/>
            <a:ext cx="31304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FF0000"/>
                </a:solidFill>
                <a:effectLst/>
                <a:latin typeface="Roboto" panose="020F0502020204030204" pitchFamily="34" charset="0"/>
              </a:rPr>
              <a:t>Zm00001d021906</a:t>
            </a:r>
            <a:r>
              <a:rPr lang="en-US" b="0" i="0" dirty="0">
                <a:solidFill>
                  <a:srgbClr val="4D5156"/>
                </a:solidFill>
                <a:effectLst/>
                <a:latin typeface="Roboto" panose="020F0502020204030204" pitchFamily="34" charset="0"/>
              </a:rPr>
              <a:t> </a:t>
            </a:r>
            <a:r>
              <a:rPr lang="en-US" b="0" i="0" dirty="0">
                <a:solidFill>
                  <a:srgbClr val="FF0000"/>
                </a:solidFill>
                <a:effectLst/>
                <a:latin typeface="Roboto" panose="020F0502020204030204" pitchFamily="34" charset="0"/>
              </a:rPr>
              <a:t>(lhca2): </a:t>
            </a:r>
            <a:r>
              <a:rPr lang="en-US" b="0" i="0" dirty="0">
                <a:solidFill>
                  <a:srgbClr val="4D5156"/>
                </a:solidFill>
                <a:effectLst/>
                <a:latin typeface="Roboto" panose="020F0502020204030204" pitchFamily="34" charset="0"/>
              </a:rPr>
              <a:t>is important for maize to improve photosynthesis under abiotic stresses, such as drought and low temperature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EB11D2-8974-A963-2D71-E52D7E9209C4}"/>
              </a:ext>
            </a:extLst>
          </p:cNvPr>
          <p:cNvSpPr/>
          <p:nvPr/>
        </p:nvSpPr>
        <p:spPr>
          <a:xfrm>
            <a:off x="8390068" y="137893"/>
            <a:ext cx="223024" cy="656777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844415-51E4-945B-F0ED-6CFC2C20F2BD}"/>
              </a:ext>
            </a:extLst>
          </p:cNvPr>
          <p:cNvSpPr txBox="1"/>
          <p:nvPr/>
        </p:nvSpPr>
        <p:spPr>
          <a:xfrm>
            <a:off x="242104" y="282788"/>
            <a:ext cx="528649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Marker ATAC-seq Peak shows gene Transcrip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Helvetica Neue" panose="02000503000000020004" pitchFamily="2" charset="0"/>
              </a:rPr>
              <a:t>tion </a:t>
            </a:r>
            <a:r>
              <a:rPr lang="en-US" sz="280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Start Site open level difference among clusters </a:t>
            </a:r>
          </a:p>
        </p:txBody>
      </p:sp>
    </p:spTree>
    <p:extLst>
      <p:ext uri="{BB962C8B-B14F-4D97-AF65-F5344CB8AC3E}">
        <p14:creationId xmlns:p14="http://schemas.microsoft.com/office/powerpoint/2010/main" val="36033630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E41A-FC8F-F6FB-D4D6-4ED501536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75" y="706530"/>
            <a:ext cx="11304248" cy="1325563"/>
          </a:xfrm>
        </p:spPr>
        <p:txBody>
          <a:bodyPr>
            <a:normAutofit/>
          </a:bodyPr>
          <a:lstStyle/>
          <a:p>
            <a:r>
              <a:rPr lang="en-US" sz="2400" dirty="0"/>
              <a:t>Motif enrichment difference between C2 and C6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A5A939-D155-E8DA-52D3-AB867B922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2673"/>
            <a:ext cx="6137491" cy="53490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F33E2B-F048-1698-311F-A582AD468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509" y="1565074"/>
            <a:ext cx="6137491" cy="53054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8B68A-6BF1-E02B-3DA7-F80AB130F3B1}"/>
              </a:ext>
            </a:extLst>
          </p:cNvPr>
          <p:cNvSpPr txBox="1"/>
          <p:nvPr/>
        </p:nvSpPr>
        <p:spPr>
          <a:xfrm>
            <a:off x="4013733" y="1980778"/>
            <a:ext cx="1742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C2 enriched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998E91-48B5-62D6-F769-600EF1BD498C}"/>
              </a:ext>
            </a:extLst>
          </p:cNvPr>
          <p:cNvSpPr txBox="1"/>
          <p:nvPr/>
        </p:nvSpPr>
        <p:spPr>
          <a:xfrm>
            <a:off x="10004377" y="1980778"/>
            <a:ext cx="1742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C6 enriched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7FBA06-0721-5A9E-349E-6975942C8DFC}"/>
              </a:ext>
            </a:extLst>
          </p:cNvPr>
          <p:cNvSpPr txBox="1"/>
          <p:nvPr/>
        </p:nvSpPr>
        <p:spPr>
          <a:xfrm>
            <a:off x="10549288" y="1345511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C81EE1-3AD9-C892-6E32-F525094A05F4}"/>
              </a:ext>
            </a:extLst>
          </p:cNvPr>
          <p:cNvSpPr txBox="1"/>
          <p:nvPr/>
        </p:nvSpPr>
        <p:spPr>
          <a:xfrm>
            <a:off x="4013733" y="2868236"/>
            <a:ext cx="16001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ZNF692.Zf_330</a:t>
            </a:r>
          </a:p>
          <a:p>
            <a:r>
              <a:rPr lang="en-US" dirty="0">
                <a:solidFill>
                  <a:srgbClr val="FF0000"/>
                </a:solidFill>
              </a:rPr>
              <a:t>Sp1.Zf_266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56F571-B90D-EC64-9DCA-9E33847DDC03}"/>
              </a:ext>
            </a:extLst>
          </p:cNvPr>
          <p:cNvSpPr txBox="1"/>
          <p:nvPr/>
        </p:nvSpPr>
        <p:spPr>
          <a:xfrm>
            <a:off x="10004377" y="2545070"/>
            <a:ext cx="177478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Stat3.Stat_275</a:t>
            </a:r>
          </a:p>
          <a:p>
            <a:r>
              <a:rPr lang="en-US" dirty="0">
                <a:solidFill>
                  <a:srgbClr val="FF0000"/>
                </a:solidFill>
              </a:rPr>
              <a:t>HRE.HSF_134</a:t>
            </a:r>
          </a:p>
          <a:p>
            <a:r>
              <a:rPr lang="en-US" dirty="0">
                <a:solidFill>
                  <a:srgbClr val="FF0000"/>
                </a:solidFill>
              </a:rPr>
              <a:t>E2A.bHLH_51</a:t>
            </a:r>
          </a:p>
          <a:p>
            <a:r>
              <a:rPr lang="en-US" dirty="0">
                <a:solidFill>
                  <a:srgbClr val="FF0000"/>
                </a:solidFill>
              </a:rPr>
              <a:t>Tcf12.bHLH_266</a:t>
            </a:r>
          </a:p>
          <a:p>
            <a:r>
              <a:rPr lang="en-US" dirty="0">
                <a:solidFill>
                  <a:srgbClr val="FF0000"/>
                </a:solidFill>
              </a:rPr>
              <a:t>HIF2a.bHLH_124</a:t>
            </a:r>
          </a:p>
          <a:p>
            <a:r>
              <a:rPr lang="en-US" dirty="0">
                <a:solidFill>
                  <a:srgbClr val="FF0000"/>
                </a:solidFill>
              </a:rPr>
              <a:t>MyoD.bHLH_170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2E4E0C-D6B4-C6E3-3773-93EA04B99B5B}"/>
              </a:ext>
            </a:extLst>
          </p:cNvPr>
          <p:cNvSpPr txBox="1"/>
          <p:nvPr/>
        </p:nvSpPr>
        <p:spPr>
          <a:xfrm>
            <a:off x="328866" y="131266"/>
            <a:ext cx="1096786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Single cell ATAC-seq predict motif and transcription factors from accessible chromatin sites.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92297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243</Words>
  <Application>Microsoft Macintosh PowerPoint</Application>
  <PresentationFormat>Widescreen</PresentationFormat>
  <Paragraphs>40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Helvetica Neue</vt:lpstr>
      <vt:lpstr>Roboto</vt:lpstr>
      <vt:lpstr>Office Theme</vt:lpstr>
      <vt:lpstr>Single cell sequence data to facilitate Maize kernel row number gene discovery</vt:lpstr>
      <vt:lpstr>Single cell ATAC-seq data  of Ear tissue</vt:lpstr>
      <vt:lpstr>Single cell ATAC-seq data contains cell specific information</vt:lpstr>
      <vt:lpstr>PowerPoint Presentation</vt:lpstr>
      <vt:lpstr>Identify marker peaks</vt:lpstr>
      <vt:lpstr>Pairwise Testing Between clusters</vt:lpstr>
      <vt:lpstr>PowerPoint Presentation</vt:lpstr>
      <vt:lpstr>PowerPoint Presentation</vt:lpstr>
      <vt:lpstr>Motif enrichment difference between C2 and C6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 cell ATAC-seq data  of Ear tissue</dc:title>
  <dc:creator>Lin Du</dc:creator>
  <cp:lastModifiedBy>Lin Du</cp:lastModifiedBy>
  <cp:revision>2</cp:revision>
  <dcterms:created xsi:type="dcterms:W3CDTF">2023-08-02T14:26:23Z</dcterms:created>
  <dcterms:modified xsi:type="dcterms:W3CDTF">2023-08-02T14:37:38Z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c76c141-ac86-40e5-abf2-c6f60e474cee_Enabled">
    <vt:lpwstr>true</vt:lpwstr>
  </property>
  <property fmtid="{D5CDD505-2E9C-101B-9397-08002B2CF9AE}" pid="3" name="MSIP_Label_2c76c141-ac86-40e5-abf2-c6f60e474cee_SetDate">
    <vt:lpwstr>2023-08-02T14:33:14Z</vt:lpwstr>
  </property>
  <property fmtid="{D5CDD505-2E9C-101B-9397-08002B2CF9AE}" pid="4" name="MSIP_Label_2c76c141-ac86-40e5-abf2-c6f60e474cee_Method">
    <vt:lpwstr>Standard</vt:lpwstr>
  </property>
  <property fmtid="{D5CDD505-2E9C-101B-9397-08002B2CF9AE}" pid="5" name="MSIP_Label_2c76c141-ac86-40e5-abf2-c6f60e474cee_Name">
    <vt:lpwstr>2c76c141-ac86-40e5-abf2-c6f60e474cee</vt:lpwstr>
  </property>
  <property fmtid="{D5CDD505-2E9C-101B-9397-08002B2CF9AE}" pid="6" name="MSIP_Label_2c76c141-ac86-40e5-abf2-c6f60e474cee_SiteId">
    <vt:lpwstr>fcb2b37b-5da0-466b-9b83-0014b67a7c78</vt:lpwstr>
  </property>
  <property fmtid="{D5CDD505-2E9C-101B-9397-08002B2CF9AE}" pid="7" name="MSIP_Label_2c76c141-ac86-40e5-abf2-c6f60e474cee_ActionId">
    <vt:lpwstr>0b83cc71-49a0-4e56-9c3c-66b0344a1db3</vt:lpwstr>
  </property>
  <property fmtid="{D5CDD505-2E9C-101B-9397-08002B2CF9AE}" pid="8" name="MSIP_Label_2c76c141-ac86-40e5-abf2-c6f60e474ce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RESTRICTED</vt:lpwstr>
  </property>
</Properties>
</file>

<file path=docProps/thumbnail.jpeg>
</file>